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1" r:id="rId3"/>
    <p:sldId id="260" r:id="rId4"/>
    <p:sldId id="261" r:id="rId5"/>
    <p:sldId id="258" r:id="rId6"/>
    <p:sldId id="257" r:id="rId7"/>
    <p:sldId id="275" r:id="rId8"/>
    <p:sldId id="276" r:id="rId9"/>
    <p:sldId id="270" r:id="rId10"/>
    <p:sldId id="273" r:id="rId11"/>
    <p:sldId id="272" r:id="rId12"/>
    <p:sldId id="274" r:id="rId13"/>
    <p:sldId id="262" r:id="rId14"/>
    <p:sldId id="266" r:id="rId15"/>
    <p:sldId id="26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325" y="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98456-36A6-4AEC-BBCF-F089D2EB2CDC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8F320-3098-4ED0-8D26-4E1C87A77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D92BF-E5E0-4DA1-8335-2E6086A799CC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6BD0B-7E38-4AF0-8670-4F73C813F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E6164-AC1F-42AF-99F2-1E404AE37A79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4AAAC-5524-45AB-B230-6EEBFD4E9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45B21-2086-49F0-AD12-4B430E43573C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3B21E-3C00-47F5-B9E7-CC1BC3877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9BFD5-532C-47F3-93A0-814240D1EBB4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08E27-7EE9-467B-B320-F1FB7C9783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B61F6-3541-49EB-AA79-45FCAF3BF6CC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F83A-54DA-4D83-BD59-4A6BBD320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BE180-4657-4B4B-B592-7C0D6215D1A2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B60E-968A-48D8-ABB5-97388E2358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78FEA-DDFF-44CA-AF94-35DE3E16B076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E5B8C-2E07-4719-8C73-510D883970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B1334-F3BD-4EED-A053-9D11E36935AA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55EBB-3FBA-4310-9D37-FF1198DFBC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1E12-10E0-4749-ABC7-24ABE2B71A6F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560A4-06FF-453A-84CC-2E9FFEE52B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3AF4D-29D9-4C68-A972-A718D66E338B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E7099-5C6A-4671-B82D-B20911693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6730-BB20-48D6-87BC-84A852D536B0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362A4-0052-43F0-AB49-8690D96B6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DB192D-49E9-47EE-BDB6-75AF574FB288}" type="datetimeFigureOut">
              <a:rPr lang="ru-RU"/>
              <a:pPr>
                <a:defRPr/>
              </a:pPr>
              <a:t>01.05.2019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DD4310-7EDB-4416-B30C-77A44F78EC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microsoft.com/office/2007/relationships/hdphoto" Target="../media/hdphoto1.wdp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0" name="Group 10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727933"/>
              </p:ext>
            </p:extLst>
          </p:nvPr>
        </p:nvGraphicFramePr>
        <p:xfrm>
          <a:off x="467544" y="1844824"/>
          <a:ext cx="8329641" cy="4492626"/>
        </p:xfrm>
        <a:graphic>
          <a:graphicData uri="http://schemas.openxmlformats.org/drawingml/2006/table">
            <a:tbl>
              <a:tblPr/>
              <a:tblGrid>
                <a:gridCol w="2389401"/>
                <a:gridCol w="1443708"/>
                <a:gridCol w="2248266"/>
                <a:gridCol w="2248266"/>
              </a:tblGrid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Класс, кол-во учащихся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Нелингвистические дисциплины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  класс (21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Французская литература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50195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История и</a:t>
                      </a:r>
                      <a:r>
                        <a:rPr lang="ru-RU" b="1" baseline="0" dirty="0" smtClean="0"/>
                        <a:t> культура             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/>
                        <a:t> СПб</a:t>
                      </a:r>
                      <a:endParaRPr lang="ru-RU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  класс (17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История Франции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МХК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 класс (12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История Франции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Экономика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 класс  (8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История Франции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Экономика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/>
          </p:cNvSpPr>
          <p:nvPr/>
        </p:nvSpPr>
        <p:spPr bwMode="auto">
          <a:xfrm>
            <a:off x="251520" y="274638"/>
            <a:ext cx="710654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Двуязычное отделение </a:t>
            </a:r>
            <a:r>
              <a:rPr lang="ru-RU" sz="4400" dirty="0" smtClean="0">
                <a:latin typeface="+mj-lt"/>
                <a:ea typeface="+mj-ea"/>
                <a:cs typeface="+mj-cs"/>
              </a:rPr>
              <a:t>2015</a:t>
            </a:r>
            <a:r>
              <a:rPr lang="en-US" sz="4400" dirty="0">
                <a:latin typeface="+mj-lt"/>
                <a:ea typeface="+mj-ea"/>
                <a:cs typeface="+mj-cs"/>
              </a:rPr>
              <a:t/>
            </a:r>
            <a:br>
              <a:rPr lang="en-US" sz="4400" dirty="0">
                <a:latin typeface="+mj-lt"/>
                <a:ea typeface="+mj-ea"/>
                <a:cs typeface="+mj-cs"/>
              </a:rPr>
            </a:br>
            <a:r>
              <a:rPr lang="en-US" sz="4400" dirty="0">
                <a:latin typeface="+mj-lt"/>
                <a:ea typeface="+mj-ea"/>
                <a:cs typeface="+mj-cs"/>
              </a:rPr>
              <a:t>Section </a:t>
            </a:r>
            <a:r>
              <a:rPr lang="en-US" sz="4400" dirty="0" err="1">
                <a:latin typeface="+mj-lt"/>
                <a:ea typeface="+mj-ea"/>
                <a:cs typeface="+mj-cs"/>
              </a:rPr>
              <a:t>bilingue</a:t>
            </a:r>
            <a:r>
              <a:rPr lang="en-US" sz="4400" dirty="0">
                <a:latin typeface="+mj-lt"/>
                <a:ea typeface="+mj-ea"/>
                <a:cs typeface="+mj-cs"/>
              </a:rPr>
              <a:t>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(5</a:t>
            </a:r>
            <a:r>
              <a:rPr lang="ru-RU" sz="4400" smtClean="0">
                <a:latin typeface="+mj-lt"/>
                <a:ea typeface="+mj-ea"/>
                <a:cs typeface="+mj-cs"/>
              </a:rPr>
              <a:t>6</a:t>
            </a:r>
            <a:r>
              <a:rPr lang="en-US" sz="4400" smtClean="0">
                <a:latin typeface="+mj-lt"/>
                <a:ea typeface="+mj-ea"/>
                <a:cs typeface="+mj-cs"/>
              </a:rPr>
              <a:t> </a:t>
            </a:r>
            <a:r>
              <a:rPr lang="ru-RU" sz="4400" dirty="0">
                <a:latin typeface="+mj-lt"/>
                <a:ea typeface="+mj-ea"/>
                <a:cs typeface="+mj-cs"/>
              </a:rPr>
              <a:t>человек)</a:t>
            </a:r>
          </a:p>
        </p:txBody>
      </p:sp>
      <p:pic>
        <p:nvPicPr>
          <p:cNvPr id="3107" name="Picture 2" descr="&amp;Kcy;&amp;acy;&amp;rcy;&amp;tcy;&amp;icy;&amp;ncy;&amp;kcy;&amp;acy; 31 &amp;icy;&amp;zcy; 5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00" y="142875"/>
            <a:ext cx="14747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0" name="Group 10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0801648"/>
              </p:ext>
            </p:extLst>
          </p:nvPr>
        </p:nvGraphicFramePr>
        <p:xfrm>
          <a:off x="467544" y="1844824"/>
          <a:ext cx="8329641" cy="4503420"/>
        </p:xfrm>
        <a:graphic>
          <a:graphicData uri="http://schemas.openxmlformats.org/drawingml/2006/table">
            <a:tbl>
              <a:tblPr/>
              <a:tblGrid>
                <a:gridCol w="2389401"/>
                <a:gridCol w="1845987"/>
                <a:gridCol w="1845987"/>
                <a:gridCol w="2248266"/>
              </a:tblGrid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Класс, кол-во учащихся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Нелингвистические дисциплины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(на французском языке)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</a:rPr>
                        <a:t>DNL</a:t>
                      </a:r>
                      <a:r>
                        <a:rPr kumimoji="0" lang="fr-F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- diciplines non linguistiques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  класс (22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3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Французская литература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50195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История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Франции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dirty="0" smtClean="0"/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История и</a:t>
                      </a:r>
                      <a:r>
                        <a:rPr lang="ru-RU" b="1" baseline="0" dirty="0" smtClean="0"/>
                        <a:t> культура             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/>
                        <a:t> СПб</a:t>
                      </a:r>
                      <a:endParaRPr lang="ru-RU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EF4"/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  класс (26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География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 класс (9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 класс  (15 чел)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/>
          </p:cNvSpPr>
          <p:nvPr/>
        </p:nvSpPr>
        <p:spPr bwMode="auto">
          <a:xfrm>
            <a:off x="273769" y="274638"/>
            <a:ext cx="725055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latin typeface="+mj-lt"/>
                <a:ea typeface="+mj-ea"/>
                <a:cs typeface="+mj-cs"/>
              </a:rPr>
              <a:t>Двуязычное отделение </a:t>
            </a:r>
            <a:r>
              <a:rPr lang="ru-RU" sz="4400" dirty="0" smtClean="0">
                <a:latin typeface="+mj-lt"/>
                <a:ea typeface="+mj-ea"/>
                <a:cs typeface="+mj-cs"/>
              </a:rPr>
              <a:t>2019</a:t>
            </a:r>
            <a:r>
              <a:rPr lang="en-US" sz="4400" dirty="0">
                <a:latin typeface="+mj-lt"/>
                <a:ea typeface="+mj-ea"/>
                <a:cs typeface="+mj-cs"/>
              </a:rPr>
              <a:t/>
            </a:r>
            <a:br>
              <a:rPr lang="en-US" sz="4400" dirty="0">
                <a:latin typeface="+mj-lt"/>
                <a:ea typeface="+mj-ea"/>
                <a:cs typeface="+mj-cs"/>
              </a:rPr>
            </a:br>
            <a:r>
              <a:rPr lang="en-US" sz="4400" dirty="0">
                <a:latin typeface="+mj-lt"/>
                <a:ea typeface="+mj-ea"/>
                <a:cs typeface="+mj-cs"/>
              </a:rPr>
              <a:t>Section </a:t>
            </a:r>
            <a:r>
              <a:rPr lang="en-US" sz="4400" dirty="0" err="1">
                <a:latin typeface="+mj-lt"/>
                <a:ea typeface="+mj-ea"/>
                <a:cs typeface="+mj-cs"/>
              </a:rPr>
              <a:t>bilingue</a:t>
            </a:r>
            <a:r>
              <a:rPr lang="en-US" sz="4400" dirty="0">
                <a:latin typeface="+mj-lt"/>
                <a:ea typeface="+mj-ea"/>
                <a:cs typeface="+mj-cs"/>
              </a:rPr>
              <a:t>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(</a:t>
            </a:r>
            <a:r>
              <a:rPr lang="ru-RU" sz="4400" dirty="0" smtClean="0">
                <a:latin typeface="+mj-lt"/>
                <a:ea typeface="+mj-ea"/>
                <a:cs typeface="+mj-cs"/>
              </a:rPr>
              <a:t>72 человека)</a:t>
            </a:r>
            <a:endParaRPr lang="ru-RU" sz="4400" dirty="0">
              <a:latin typeface="+mj-lt"/>
              <a:ea typeface="+mj-ea"/>
              <a:cs typeface="+mj-cs"/>
            </a:endParaRPr>
          </a:p>
        </p:txBody>
      </p:sp>
      <p:pic>
        <p:nvPicPr>
          <p:cNvPr id="3107" name="Picture 2" descr="&amp;Kcy;&amp;acy;&amp;rcy;&amp;tcy;&amp;icy;&amp;ncy;&amp;kcy;&amp;acy; 31 &amp;icy;&amp;zcy; 5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1708" y="198909"/>
            <a:ext cx="14747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253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100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43438" y="2048741"/>
            <a:ext cx="1584746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PRIM</a:t>
            </a:r>
            <a:r>
              <a:rPr lang="en-US" sz="2000" b="1" dirty="0" smtClean="0">
                <a:latin typeface="Baskerville Old Face" pitchFamily="18" charset="0"/>
                <a:cs typeface="Arial" pitchFamily="34" charset="0"/>
              </a:rPr>
              <a:t> A1</a:t>
            </a:r>
            <a:endParaRPr lang="ru-RU" sz="2000" b="1" dirty="0"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  <p:sp>
        <p:nvSpPr>
          <p:cNvPr id="4103" name="TextBox 12"/>
          <p:cNvSpPr txBox="1">
            <a:spLocks noChangeArrowheads="1"/>
          </p:cNvSpPr>
          <p:nvPr/>
        </p:nvSpPr>
        <p:spPr bwMode="auto">
          <a:xfrm>
            <a:off x="2411413" y="1196975"/>
            <a:ext cx="4373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3-5 классы: «проверка сил и знаний»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5124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Box 14"/>
          <p:cNvSpPr txBox="1">
            <a:spLocks noChangeArrowheads="1"/>
          </p:cNvSpPr>
          <p:nvPr/>
        </p:nvSpPr>
        <p:spPr bwMode="auto">
          <a:xfrm>
            <a:off x="2484438" y="1196975"/>
            <a:ext cx="4319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7 класс: «поступление на биленг»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43438" y="2028825"/>
            <a:ext cx="1800770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JUNIOR </a:t>
            </a:r>
            <a:r>
              <a:rPr lang="en-US" sz="2000" b="1" dirty="0" smtClean="0">
                <a:latin typeface="Baskerville Old Face" pitchFamily="18" charset="0"/>
                <a:cs typeface="Arial" pitchFamily="34" charset="0"/>
              </a:rPr>
              <a:t>A2</a:t>
            </a:r>
            <a:endParaRPr lang="ru-RU" sz="2000" b="1" dirty="0"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4725144"/>
            <a:ext cx="3384376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75 </a:t>
            </a:r>
            <a:r>
              <a:rPr lang="ru-RU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баллов и выше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Baskerville Old Face" pitchFamily="18" charset="0"/>
                <a:cs typeface="Arial" pitchFamily="34" charset="0"/>
              </a:rPr>
              <a:t>гарантия поступления</a:t>
            </a:r>
            <a:endParaRPr lang="ru-RU" sz="2400" b="1" dirty="0">
              <a:solidFill>
                <a:srgbClr val="FF0000"/>
              </a:solidFill>
              <a:latin typeface="Constant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Содержимое 3" descr="phoca_thumb_l_dscn10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6953"/>
            <a:ext cx="9180512" cy="6884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15"/>
          <p:cNvSpPr txBox="1">
            <a:spLocks noChangeArrowheads="1"/>
          </p:cNvSpPr>
          <p:nvPr/>
        </p:nvSpPr>
        <p:spPr bwMode="auto">
          <a:xfrm>
            <a:off x="3492500" y="1196975"/>
            <a:ext cx="2909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9 класс: «ГИА»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858218"/>
          </a:xfrm>
        </p:spPr>
        <p:txBody>
          <a:bodyPr/>
          <a:lstStyle/>
          <a:p>
            <a:r>
              <a:rPr lang="ru-RU" sz="4800" b="1" dirty="0">
                <a:solidFill>
                  <a:srgbClr val="C00000"/>
                </a:solidFill>
              </a:rPr>
              <a:t>10 класс </a:t>
            </a: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Защита группового научно-творческого </a:t>
            </a:r>
            <a:r>
              <a:rPr lang="ru-RU" sz="3600" b="1" dirty="0" smtClean="0">
                <a:solidFill>
                  <a:srgbClr val="C00000"/>
                </a:solidFill>
              </a:rPr>
              <a:t>проекта (</a:t>
            </a:r>
            <a:r>
              <a:rPr lang="en-US" sz="3600" b="1" dirty="0" err="1" smtClean="0">
                <a:solidFill>
                  <a:srgbClr val="C00000"/>
                </a:solidFill>
              </a:rPr>
              <a:t>Produit</a:t>
            </a:r>
            <a:r>
              <a:rPr lang="ru-RU" sz="3600" b="1" dirty="0" smtClean="0">
                <a:solidFill>
                  <a:srgbClr val="C00000"/>
                </a:solidFill>
              </a:rPr>
              <a:t>)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2052" name="Picture 4" descr="https://pp.userapi.com/Y2973Op9iN_fFA4NDahMw3McfLzVN0aeizkEyg/3LEYtcQfpeM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" r="16451" b="6601"/>
          <a:stretch/>
        </p:blipFill>
        <p:spPr bwMode="auto">
          <a:xfrm>
            <a:off x="179512" y="2564904"/>
            <a:ext cx="4248472" cy="342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p.userapi.com/RylaasM5RcaLd4wQVEeW0Djy-8BAqxG2DDr-cg/TnPq6xhVOx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30" y="2564904"/>
            <a:ext cx="4559558" cy="341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936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4902"/>
            <a:ext cx="2857499" cy="21431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56570"/>
            <a:ext cx="2884574" cy="21634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238" y="283437"/>
            <a:ext cx="2848753" cy="21365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984" y="3047569"/>
            <a:ext cx="4180967" cy="31357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58" y="2990187"/>
            <a:ext cx="4257477" cy="319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1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C00000"/>
                </a:solidFill>
              </a:rPr>
              <a:t>Produit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Серьезная </a:t>
            </a:r>
            <a:r>
              <a:rPr lang="ru-RU" b="1" dirty="0" smtClean="0">
                <a:solidFill>
                  <a:srgbClr val="C00000"/>
                </a:solidFill>
              </a:rPr>
              <a:t>итоговая работа</a:t>
            </a:r>
            <a:r>
              <a:rPr lang="ru-RU" dirty="0" smtClean="0"/>
              <a:t>, успешная защита которой является одним из необходимых условий для  получения учащимися </a:t>
            </a:r>
            <a:r>
              <a:rPr lang="ru-RU" b="1" dirty="0" smtClean="0">
                <a:solidFill>
                  <a:srgbClr val="C00000"/>
                </a:solidFill>
              </a:rPr>
              <a:t>сертификата </a:t>
            </a:r>
            <a:r>
              <a:rPr lang="ru-RU" dirty="0" smtClean="0">
                <a:solidFill>
                  <a:srgbClr val="C00000"/>
                </a:solidFill>
              </a:rPr>
              <a:t>Посольства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dirty="0">
                <a:solidFill>
                  <a:srgbClr val="C00000"/>
                </a:solidFill>
              </a:rPr>
              <a:t>Французской Республики </a:t>
            </a:r>
            <a:r>
              <a:rPr lang="ru-RU" dirty="0" smtClean="0">
                <a:solidFill>
                  <a:srgbClr val="C00000"/>
                </a:solidFill>
              </a:rPr>
              <a:t>об </a:t>
            </a:r>
            <a:r>
              <a:rPr lang="ru-RU" dirty="0">
                <a:solidFill>
                  <a:srgbClr val="C00000"/>
                </a:solidFill>
              </a:rPr>
              <a:t>окончании Двуязычного </a:t>
            </a:r>
            <a:r>
              <a:rPr lang="ru-RU" dirty="0" smtClean="0">
                <a:solidFill>
                  <a:srgbClr val="C00000"/>
                </a:solidFill>
              </a:rPr>
              <a:t>отделения</a:t>
            </a:r>
            <a:r>
              <a:rPr lang="ru-RU" dirty="0" smtClean="0"/>
              <a:t> (вручается в конце 11 класса вместе с аттестатом). </a:t>
            </a:r>
          </a:p>
          <a:p>
            <a:pPr marL="0" indent="0" algn="just">
              <a:buNone/>
            </a:pPr>
            <a:endParaRPr lang="ru-RU" sz="1100" dirty="0"/>
          </a:p>
          <a:p>
            <a:pPr marL="0" indent="0" algn="just">
              <a:buNone/>
            </a:pPr>
            <a:r>
              <a:rPr lang="ru-RU" dirty="0" smtClean="0"/>
              <a:t>Ежегодно тема </a:t>
            </a:r>
            <a:r>
              <a:rPr lang="en-US" dirty="0" err="1"/>
              <a:t>P</a:t>
            </a:r>
            <a:r>
              <a:rPr lang="en-US" dirty="0" err="1" smtClean="0"/>
              <a:t>roduit</a:t>
            </a:r>
            <a:r>
              <a:rPr lang="en-US" dirty="0" smtClean="0"/>
              <a:t> </a:t>
            </a:r>
            <a:r>
              <a:rPr lang="ru-RU" dirty="0" smtClean="0"/>
              <a:t>меняется, являясь </a:t>
            </a:r>
            <a:r>
              <a:rPr lang="en-US" dirty="0" smtClean="0"/>
              <a:t>o</a:t>
            </a:r>
            <a:r>
              <a:rPr lang="ru-RU" dirty="0" err="1" smtClean="0"/>
              <a:t>бщей</a:t>
            </a:r>
            <a:r>
              <a:rPr lang="ru-RU" dirty="0" smtClean="0"/>
              <a:t> для всех учащихся двуязычных отделений России.</a:t>
            </a:r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635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Темы </a:t>
            </a:r>
            <a:r>
              <a:rPr lang="en-US" b="1" dirty="0" err="1">
                <a:solidFill>
                  <a:srgbClr val="C00000"/>
                </a:solidFill>
              </a:rPr>
              <a:t>Produits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3" b="30862"/>
          <a:stretch/>
        </p:blipFill>
        <p:spPr bwMode="auto">
          <a:xfrm>
            <a:off x="1043608" y="3818990"/>
            <a:ext cx="7397184" cy="2922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3275856" y="1700808"/>
            <a:ext cx="5400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ru-RU" sz="3200" dirty="0" smtClean="0"/>
              <a:t>2014</a:t>
            </a:r>
            <a:r>
              <a:rPr lang="ru-RU" sz="3200" dirty="0"/>
              <a:t> </a:t>
            </a:r>
            <a:r>
              <a:rPr lang="ru-RU" sz="3200" dirty="0" smtClean="0"/>
              <a:t>- Первая мировая война</a:t>
            </a:r>
          </a:p>
          <a:p>
            <a:pPr algn="l"/>
            <a:r>
              <a:rPr lang="ru-RU" sz="3200" dirty="0" smtClean="0"/>
              <a:t>2015 – Путешествия</a:t>
            </a:r>
          </a:p>
          <a:p>
            <a:pPr algn="l"/>
            <a:r>
              <a:rPr lang="ru-RU" sz="3200" dirty="0" smtClean="0"/>
              <a:t>2016 – Спорт</a:t>
            </a:r>
          </a:p>
          <a:p>
            <a:pPr algn="l"/>
            <a:r>
              <a:rPr lang="ru-RU" sz="3200" dirty="0" smtClean="0"/>
              <a:t>2017 – Ответственность</a:t>
            </a:r>
          </a:p>
          <a:p>
            <a:pPr algn="l"/>
            <a:r>
              <a:rPr lang="ru-RU" sz="3200" dirty="0" smtClean="0"/>
              <a:t>2018 – Кризис и прогресс</a:t>
            </a:r>
            <a:endParaRPr lang="ru-RU" sz="3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3" r="10512"/>
          <a:stretch/>
        </p:blipFill>
        <p:spPr bwMode="auto">
          <a:xfrm>
            <a:off x="128988" y="836712"/>
            <a:ext cx="273261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303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Задачи группы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4525963"/>
          </a:xfrm>
        </p:spPr>
        <p:txBody>
          <a:bodyPr/>
          <a:lstStyle/>
          <a:p>
            <a:r>
              <a:rPr lang="ru-RU" sz="2800" dirty="0" smtClean="0"/>
              <a:t>В рамках заявленной общей темы выбрать свою, более узкую, для </a:t>
            </a:r>
            <a:r>
              <a:rPr lang="ru-RU" sz="2800" dirty="0"/>
              <a:t>групповой </a:t>
            </a:r>
            <a:r>
              <a:rPr lang="ru-RU" sz="2800" dirty="0" smtClean="0"/>
              <a:t>работы.</a:t>
            </a:r>
            <a:endParaRPr lang="ru-RU" sz="2800" dirty="0"/>
          </a:p>
          <a:p>
            <a:r>
              <a:rPr lang="ru-RU" sz="2800" dirty="0"/>
              <a:t>Обозначить </a:t>
            </a:r>
            <a:r>
              <a:rPr lang="ru-RU" sz="2800" dirty="0" err="1"/>
              <a:t>проблемность</a:t>
            </a:r>
            <a:r>
              <a:rPr lang="ru-RU" sz="2800" dirty="0"/>
              <a:t> и актуальность выбранной </a:t>
            </a:r>
            <a:r>
              <a:rPr lang="ru-RU" sz="2800" dirty="0" smtClean="0"/>
              <a:t>темы.</a:t>
            </a:r>
            <a:endParaRPr lang="ru-RU" sz="2800" dirty="0"/>
          </a:p>
          <a:p>
            <a:r>
              <a:rPr lang="ru-RU" sz="2800" dirty="0" smtClean="0"/>
              <a:t>Определиться </a:t>
            </a:r>
            <a:r>
              <a:rPr lang="ru-RU" sz="2800" dirty="0"/>
              <a:t>с форматом итогового «продукта», который группа будет представлять в конце </a:t>
            </a:r>
            <a:r>
              <a:rPr lang="ru-RU" sz="2800" dirty="0" smtClean="0"/>
              <a:t>года (видео, журнал, реклама и т.п.).</a:t>
            </a:r>
          </a:p>
          <a:p>
            <a:r>
              <a:rPr lang="ru-RU" sz="2800" dirty="0" smtClean="0"/>
              <a:t>Используя </a:t>
            </a:r>
            <a:r>
              <a:rPr lang="ru-RU" sz="2800" dirty="0"/>
              <a:t>знания </a:t>
            </a:r>
            <a:r>
              <a:rPr lang="ru-RU" sz="2800" dirty="0" smtClean="0"/>
              <a:t>французского языка и нелингвистических дисциплин, </a:t>
            </a:r>
            <a:r>
              <a:rPr lang="ru-RU" sz="2800" dirty="0"/>
              <a:t>создать </a:t>
            </a:r>
            <a:r>
              <a:rPr lang="en-US" sz="2800" dirty="0" err="1"/>
              <a:t>Produit</a:t>
            </a:r>
            <a:r>
              <a:rPr lang="en-US" sz="2800" dirty="0"/>
              <a:t> </a:t>
            </a:r>
            <a:r>
              <a:rPr lang="ru-RU" sz="2800" dirty="0"/>
              <a:t>на французском языке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С помощью созданного </a:t>
            </a:r>
            <a:r>
              <a:rPr lang="en-US" sz="2800" dirty="0" err="1" smtClean="0"/>
              <a:t>Produit</a:t>
            </a:r>
            <a:r>
              <a:rPr lang="en-US" sz="2800" dirty="0" smtClean="0"/>
              <a:t>  </a:t>
            </a:r>
            <a:r>
              <a:rPr lang="ru-RU" sz="2800" dirty="0" smtClean="0"/>
              <a:t>ответить на вопрос, поставленный в начале работы.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90912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2017 </a:t>
            </a:r>
            <a:r>
              <a:rPr lang="ru-RU" sz="3200" b="1" dirty="0" smtClean="0"/>
              <a:t>г. </a:t>
            </a:r>
            <a:r>
              <a:rPr lang="en-US" sz="3200" b="1" dirty="0" err="1" smtClean="0"/>
              <a:t>Produits</a:t>
            </a:r>
            <a:r>
              <a:rPr lang="en-US" sz="3200" b="1" dirty="0" smtClean="0"/>
              <a:t> </a:t>
            </a:r>
            <a:r>
              <a:rPr lang="ru-RU" sz="3200" b="1" dirty="0" smtClean="0"/>
              <a:t>на тему «ОТВЕТСТВЕННОСТЬ»</a:t>
            </a:r>
            <a:r>
              <a:rPr lang="en-US" sz="3200" b="1" dirty="0" smtClean="0"/>
              <a:t> </a:t>
            </a:r>
            <a:r>
              <a:rPr lang="en-US" sz="3200" b="1" dirty="0"/>
              <a:t/>
            </a:r>
            <a:br>
              <a:rPr lang="en-US" sz="3200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ru-RU" sz="2800" b="1" i="1" dirty="0" smtClean="0"/>
              <a:t>«</a:t>
            </a:r>
            <a:r>
              <a:rPr lang="ru-RU" sz="2800" b="1" i="1" dirty="0"/>
              <a:t>Интеллектуальная собственность»</a:t>
            </a:r>
            <a:r>
              <a:rPr lang="ru-RU" sz="2800" dirty="0"/>
              <a:t> - </a:t>
            </a:r>
            <a:r>
              <a:rPr lang="ru-RU" sz="2800" dirty="0">
                <a:solidFill>
                  <a:schemeClr val="accent1"/>
                </a:solidFill>
              </a:rPr>
              <a:t>социальная </a:t>
            </a:r>
            <a:r>
              <a:rPr lang="ru-RU" sz="2800" dirty="0" err="1">
                <a:solidFill>
                  <a:schemeClr val="accent1"/>
                </a:solidFill>
              </a:rPr>
              <a:t>видеореклама</a:t>
            </a:r>
            <a:r>
              <a:rPr lang="ru-RU" sz="2800" dirty="0"/>
              <a:t>.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Патриотизм как форма ответственности» </a:t>
            </a:r>
            <a:r>
              <a:rPr lang="ru-RU" sz="2800" dirty="0"/>
              <a:t>- </a:t>
            </a:r>
            <a:r>
              <a:rPr lang="ru-RU" sz="2800" dirty="0">
                <a:solidFill>
                  <a:schemeClr val="accent1"/>
                </a:solidFill>
              </a:rPr>
              <a:t>социальный видеоролик</a:t>
            </a:r>
            <a:r>
              <a:rPr lang="ru-RU" sz="2800" dirty="0"/>
              <a:t>.  </a:t>
            </a:r>
          </a:p>
          <a:p>
            <a:r>
              <a:rPr lang="ru-RU" sz="2800" b="1" i="1" dirty="0"/>
              <a:t>«Человеческий фактор» </a:t>
            </a:r>
            <a:r>
              <a:rPr lang="ru-RU" sz="2800" dirty="0"/>
              <a:t>- </a:t>
            </a:r>
            <a:r>
              <a:rPr lang="ru-RU" sz="2800" dirty="0">
                <a:solidFill>
                  <a:schemeClr val="accent1"/>
                </a:solidFill>
              </a:rPr>
              <a:t>электронный </a:t>
            </a:r>
            <a:r>
              <a:rPr lang="ru-RU" sz="2800" dirty="0" smtClean="0">
                <a:solidFill>
                  <a:schemeClr val="accent1"/>
                </a:solidFill>
              </a:rPr>
              <a:t>журнал </a:t>
            </a:r>
            <a:r>
              <a:rPr lang="ru-RU" sz="2800" dirty="0"/>
              <a:t>«Ответственная молодежь».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Ответственность велосипедистов» </a:t>
            </a:r>
            <a:r>
              <a:rPr lang="ru-RU" sz="2800" dirty="0"/>
              <a:t>- </a:t>
            </a:r>
            <a:r>
              <a:rPr lang="ru-RU" sz="2800" dirty="0">
                <a:solidFill>
                  <a:schemeClr val="accent1"/>
                </a:solidFill>
              </a:rPr>
              <a:t>социальная акция </a:t>
            </a:r>
            <a:r>
              <a:rPr lang="ru-RU" sz="2800" dirty="0"/>
              <a:t>на улицах совместно с ГИБДД.  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/>
              <a:t>Ответственность за животных» </a:t>
            </a:r>
            <a:r>
              <a:rPr lang="ru-RU" sz="2800" dirty="0"/>
              <a:t>- </a:t>
            </a:r>
            <a:r>
              <a:rPr lang="ru-RU" sz="2800" dirty="0">
                <a:solidFill>
                  <a:schemeClr val="accent1"/>
                </a:solidFill>
              </a:rPr>
              <a:t>презентация благотворительной акции </a:t>
            </a:r>
            <a:r>
              <a:rPr lang="ru-RU" sz="2800" dirty="0"/>
              <a:t>в помощь приюту для животных. 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48087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7172" name="Рисунок 6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643438" y="2028825"/>
            <a:ext cx="500062" cy="4000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Baskerville Old Face" pitchFamily="18" charset="0"/>
                <a:cs typeface="Arial" pitchFamily="34" charset="0"/>
              </a:rPr>
              <a:t>B2</a:t>
            </a:r>
            <a:endParaRPr lang="ru-RU" sz="2000" b="1" dirty="0">
              <a:latin typeface="Constantia" pitchFamily="18" charset="0"/>
              <a:cs typeface="Arial" pitchFamily="34" charset="0"/>
            </a:endParaRPr>
          </a:p>
        </p:txBody>
      </p:sp>
      <p:sp>
        <p:nvSpPr>
          <p:cNvPr id="7174" name="TextBox 13"/>
          <p:cNvSpPr txBox="1">
            <a:spLocks noChangeArrowheads="1"/>
          </p:cNvSpPr>
          <p:nvPr/>
        </p:nvSpPr>
        <p:spPr bwMode="auto">
          <a:xfrm>
            <a:off x="1763713" y="1196975"/>
            <a:ext cx="571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11 класс: «ЕГЭ. Сертификат Посольства Франции»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35150" y="549275"/>
            <a:ext cx="5357813" cy="519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+mn-lt"/>
              </a:rPr>
              <a:t>Экзамен по французскому языку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4" descr="DELF_B1_01_1___HI_9869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61950"/>
            <a:ext cx="85725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Содержимое 3" descr="DalfC1-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873" t="1250"/>
          <a:stretch>
            <a:fillRect/>
          </a:stretch>
        </p:blipFill>
        <p:spPr>
          <a:xfrm>
            <a:off x="396875" y="571500"/>
            <a:ext cx="8247063" cy="5734050"/>
          </a:xfrm>
        </p:spPr>
      </p:pic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2143125" y="1000125"/>
            <a:ext cx="4857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</a:rPr>
              <a:t>11 класс и выпускники</a:t>
            </a:r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:</a:t>
            </a:r>
            <a:endParaRPr lang="ru-RU" sz="2000" b="1">
              <a:solidFill>
                <a:srgbClr val="FF0000"/>
              </a:solidFill>
            </a:endParaRPr>
          </a:p>
          <a:p>
            <a:pPr algn="ctr"/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 «</a:t>
            </a:r>
            <a:r>
              <a:rPr lang="ru-RU" sz="2000" b="1">
                <a:solidFill>
                  <a:srgbClr val="FF0000"/>
                </a:solidFill>
              </a:rPr>
              <a:t>нет предела совершенству</a:t>
            </a:r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» </a:t>
            </a: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07999"/>
            <a:ext cx="4132970" cy="310284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2421">
            <a:off x="5482446" y="2895958"/>
            <a:ext cx="2343754" cy="3126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8537910" cy="172819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Учащиеся </a:t>
            </a:r>
            <a:r>
              <a:rPr lang="ru-RU" sz="3200" b="1" dirty="0" err="1" smtClean="0">
                <a:solidFill>
                  <a:srgbClr val="C00000"/>
                </a:solidFill>
              </a:rPr>
              <a:t>биленга</a:t>
            </a:r>
            <a:r>
              <a:rPr lang="ru-RU" sz="3200" b="1" dirty="0" smtClean="0">
                <a:solidFill>
                  <a:srgbClr val="C00000"/>
                </a:solidFill>
              </a:rPr>
              <a:t> – 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победители и призеры Всероссийской олимпиады </a:t>
            </a:r>
            <a:r>
              <a:rPr lang="ru-RU" sz="3200" b="1" dirty="0">
                <a:solidFill>
                  <a:srgbClr val="C00000"/>
                </a:solidFill>
              </a:rPr>
              <a:t>по французскому языку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844824"/>
            <a:ext cx="4800533" cy="3600400"/>
          </a:xfrm>
          <a:prstGeom prst="rect">
            <a:avLst/>
          </a:prstGeom>
        </p:spPr>
      </p:pic>
      <p:pic>
        <p:nvPicPr>
          <p:cNvPr id="7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16" y="1700808"/>
            <a:ext cx="3074105" cy="2304419"/>
          </a:xfrm>
        </p:spPr>
      </p:pic>
      <p:pic>
        <p:nvPicPr>
          <p:cNvPr id="8" name="Picture 2" descr="http://ecolecousteau.ru/images/news/mart19/f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1" t="4675" r="8564"/>
          <a:stretch/>
        </p:blipFill>
        <p:spPr bwMode="auto">
          <a:xfrm>
            <a:off x="1331640" y="3429000"/>
            <a:ext cx="3691250" cy="327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331</Words>
  <Application>Microsoft Office PowerPoint</Application>
  <PresentationFormat>Экран (4:3)</PresentationFormat>
  <Paragraphs>82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10 класс  Защита группового научно-творческого проекта (Produit)</vt:lpstr>
      <vt:lpstr>Презентация PowerPoint</vt:lpstr>
      <vt:lpstr>Produit</vt:lpstr>
      <vt:lpstr>Темы Produits</vt:lpstr>
      <vt:lpstr>Задачи группы</vt:lpstr>
      <vt:lpstr> 2017 г. Produits на тему «ОТВЕТСТВЕННОСТЬ»  </vt:lpstr>
      <vt:lpstr>Презентация PowerPoint</vt:lpstr>
      <vt:lpstr>Презентация PowerPoint</vt:lpstr>
      <vt:lpstr>Учащиеся биленга –  победители и призеры Всероссийской олимпиады по французскому языку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ilina</dc:creator>
  <cp:lastModifiedBy>Natalia</cp:lastModifiedBy>
  <cp:revision>44</cp:revision>
  <dcterms:created xsi:type="dcterms:W3CDTF">2012-06-18T08:57:44Z</dcterms:created>
  <dcterms:modified xsi:type="dcterms:W3CDTF">2019-05-01T14:21:01Z</dcterms:modified>
</cp:coreProperties>
</file>