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61" r:id="rId3"/>
    <p:sldId id="258" r:id="rId4"/>
    <p:sldId id="257" r:id="rId5"/>
    <p:sldId id="269" r:id="rId6"/>
    <p:sldId id="275" r:id="rId7"/>
    <p:sldId id="270" r:id="rId8"/>
    <p:sldId id="273" r:id="rId9"/>
    <p:sldId id="272" r:id="rId10"/>
    <p:sldId id="274" r:id="rId11"/>
    <p:sldId id="262" r:id="rId12"/>
    <p:sldId id="266" r:id="rId13"/>
    <p:sldId id="267" r:id="rId14"/>
    <p:sldId id="276" r:id="rId15"/>
    <p:sldId id="268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1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98456-36A6-4AEC-BBCF-F089D2EB2CDC}" type="datetimeFigureOut">
              <a:rPr lang="ru-RU"/>
              <a:pPr>
                <a:defRPr/>
              </a:pPr>
              <a:t>03.12.2021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98F320-3098-4ED0-8D26-4E1C87A77B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6D92BF-E5E0-4DA1-8335-2E6086A799CC}" type="datetimeFigureOut">
              <a:rPr lang="ru-RU"/>
              <a:pPr>
                <a:defRPr/>
              </a:pPr>
              <a:t>03.12.2021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6BD0B-7E38-4AF0-8670-4F73C813F7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EE6164-AC1F-42AF-99F2-1E404AE37A79}" type="datetimeFigureOut">
              <a:rPr lang="ru-RU"/>
              <a:pPr>
                <a:defRPr/>
              </a:pPr>
              <a:t>03.12.2021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C4AAAC-5524-45AB-B230-6EEBFD4E91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45B21-2086-49F0-AD12-4B430E43573C}" type="datetimeFigureOut">
              <a:rPr lang="ru-RU"/>
              <a:pPr>
                <a:defRPr/>
              </a:pPr>
              <a:t>03.12.2021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3B21E-3C00-47F5-B9E7-CC1BC38773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89BFD5-532C-47F3-93A0-814240D1EBB4}" type="datetimeFigureOut">
              <a:rPr lang="ru-RU"/>
              <a:pPr>
                <a:defRPr/>
              </a:pPr>
              <a:t>03.12.2021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308E27-7EE9-467B-B320-F1FB7C9783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FB61F6-3541-49EB-AA79-45FCAF3BF6CC}" type="datetimeFigureOut">
              <a:rPr lang="ru-RU"/>
              <a:pPr>
                <a:defRPr/>
              </a:pPr>
              <a:t>03.12.2021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7F83A-54DA-4D83-BD59-4A6BBD320A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8BE180-4657-4B4B-B592-7C0D6215D1A2}" type="datetimeFigureOut">
              <a:rPr lang="ru-RU"/>
              <a:pPr>
                <a:defRPr/>
              </a:pPr>
              <a:t>03.12.2021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8B60E-968A-48D8-ABB5-97388E2358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78FEA-DDFF-44CA-AF94-35DE3E16B076}" type="datetimeFigureOut">
              <a:rPr lang="ru-RU"/>
              <a:pPr>
                <a:defRPr/>
              </a:pPr>
              <a:t>03.12.2021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4E5B8C-2E07-4719-8C73-510D883970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B1334-F3BD-4EED-A053-9D11E36935AA}" type="datetimeFigureOut">
              <a:rPr lang="ru-RU"/>
              <a:pPr>
                <a:defRPr/>
              </a:pPr>
              <a:t>03.12.2021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E55EBB-3FBA-4310-9D37-FF1198DFBC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AD1E12-10E0-4749-ABC7-24ABE2B71A6F}" type="datetimeFigureOut">
              <a:rPr lang="ru-RU"/>
              <a:pPr>
                <a:defRPr/>
              </a:pPr>
              <a:t>03.12.2021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560A4-06FF-453A-84CC-2E9FFEE52B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3AF4D-29D9-4C68-A972-A718D66E338B}" type="datetimeFigureOut">
              <a:rPr lang="ru-RU"/>
              <a:pPr>
                <a:defRPr/>
              </a:pPr>
              <a:t>03.12.2021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9E7099-5C6A-4671-B82D-B209116930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56730-BB20-48D6-87BC-84A852D536B0}" type="datetimeFigureOut">
              <a:rPr lang="ru-RU"/>
              <a:pPr>
                <a:defRPr/>
              </a:pPr>
              <a:t>03.12.2021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E362A4-0052-43F0-AB49-8690D96B64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4DB192D-49E9-47EE-BDB6-75AF574FB288}" type="datetimeFigureOut">
              <a:rPr lang="ru-RU"/>
              <a:pPr>
                <a:defRPr/>
              </a:pPr>
              <a:t>03.12.2021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9DD4310-7EDB-4416-B30C-77A44F78EC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80" name="Group 10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28726990"/>
              </p:ext>
            </p:extLst>
          </p:nvPr>
        </p:nvGraphicFramePr>
        <p:xfrm>
          <a:off x="467544" y="1844824"/>
          <a:ext cx="8329641" cy="4503420"/>
        </p:xfrm>
        <a:graphic>
          <a:graphicData uri="http://schemas.openxmlformats.org/drawingml/2006/table">
            <a:tbl>
              <a:tblPr/>
              <a:tblGrid>
                <a:gridCol w="2389401"/>
                <a:gridCol w="1845987"/>
                <a:gridCol w="1845987"/>
                <a:gridCol w="2248266"/>
              </a:tblGrid>
              <a:tr h="906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Класс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Нелингвистические дисциплины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(на французском языке)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</a:rPr>
                        <a:t>DNL</a:t>
                      </a:r>
                      <a:r>
                        <a:rPr kumimoji="0" lang="fr-F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 - diciplines non linguistiques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50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8  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класс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>
                        <a:alpha val="20000"/>
                      </a:srgbClr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3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Французская литература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>
                        <a:alpha val="50195"/>
                      </a:srgbClr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История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Франции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1" dirty="0" smtClean="0"/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/>
                        <a:t>История и</a:t>
                      </a:r>
                      <a:r>
                        <a:rPr lang="ru-RU" b="1" baseline="0" dirty="0" smtClean="0"/>
                        <a:t> культура                       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baseline="0" dirty="0" smtClean="0"/>
                        <a:t> СПб</a:t>
                      </a:r>
                      <a:endParaRPr lang="ru-RU" b="1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BEEF4"/>
                    </a:solidFill>
                  </a:tcPr>
                </a:tc>
              </a:tr>
              <a:tr h="906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9  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класс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География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3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10 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класс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>
                        <a:alpha val="2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906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11 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класс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Заголовок 1"/>
          <p:cNvSpPr>
            <a:spLocks/>
          </p:cNvSpPr>
          <p:nvPr/>
        </p:nvSpPr>
        <p:spPr bwMode="auto">
          <a:xfrm>
            <a:off x="273769" y="274638"/>
            <a:ext cx="7250559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dirty="0">
                <a:latin typeface="+mj-lt"/>
                <a:ea typeface="+mj-ea"/>
                <a:cs typeface="+mj-cs"/>
              </a:rPr>
              <a:t>Двуязычное </a:t>
            </a:r>
            <a:r>
              <a:rPr lang="ru-RU" sz="4400" dirty="0" smtClean="0">
                <a:latin typeface="+mj-lt"/>
                <a:ea typeface="+mj-ea"/>
                <a:cs typeface="+mj-cs"/>
              </a:rPr>
              <a:t>отделение</a:t>
            </a:r>
            <a:r>
              <a:rPr lang="en-US" sz="4400" dirty="0">
                <a:latin typeface="+mj-lt"/>
                <a:ea typeface="+mj-ea"/>
                <a:cs typeface="+mj-cs"/>
              </a:rPr>
              <a:t/>
            </a:r>
            <a:br>
              <a:rPr lang="en-US" sz="4400" dirty="0">
                <a:latin typeface="+mj-lt"/>
                <a:ea typeface="+mj-ea"/>
                <a:cs typeface="+mj-cs"/>
              </a:rPr>
            </a:br>
            <a:r>
              <a:rPr lang="en-US" sz="4400" dirty="0">
                <a:latin typeface="+mj-lt"/>
                <a:ea typeface="+mj-ea"/>
                <a:cs typeface="+mj-cs"/>
              </a:rPr>
              <a:t>Section </a:t>
            </a:r>
            <a:r>
              <a:rPr lang="en-US" sz="4400" dirty="0" err="1" smtClean="0">
                <a:latin typeface="+mj-lt"/>
                <a:ea typeface="+mj-ea"/>
                <a:cs typeface="+mj-cs"/>
              </a:rPr>
              <a:t>bilingue</a:t>
            </a:r>
            <a:endParaRPr lang="ru-RU" sz="4400" dirty="0">
              <a:latin typeface="+mj-lt"/>
              <a:ea typeface="+mj-ea"/>
              <a:cs typeface="+mj-cs"/>
            </a:endParaRPr>
          </a:p>
        </p:txBody>
      </p:sp>
      <p:pic>
        <p:nvPicPr>
          <p:cNvPr id="3107" name="Picture 2" descr="&amp;Kcy;&amp;acy;&amp;rcy;&amp;tcy;&amp;icy;&amp;ncy;&amp;kcy;&amp;acy; 31 &amp;icy;&amp;zcy; 54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61708" y="198909"/>
            <a:ext cx="1474788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82539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512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5124" name="Рисунок 6" descr="DELF_B1_01_1___HI_98697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361950"/>
            <a:ext cx="8572500" cy="613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TextBox 14"/>
          <p:cNvSpPr txBox="1">
            <a:spLocks noChangeArrowheads="1"/>
          </p:cNvSpPr>
          <p:nvPr/>
        </p:nvSpPr>
        <p:spPr bwMode="auto">
          <a:xfrm>
            <a:off x="2484438" y="1196975"/>
            <a:ext cx="43195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FF0000"/>
                </a:solidFill>
                <a:latin typeface="Calibri" pitchFamily="34" charset="0"/>
              </a:rPr>
              <a:t>7 класс: «поступление на биленг»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43438" y="2028825"/>
            <a:ext cx="1800770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rgbClr val="FF0000"/>
                </a:solidFill>
                <a:latin typeface="Baskerville Old Face" pitchFamily="18" charset="0"/>
                <a:cs typeface="Arial" pitchFamily="34" charset="0"/>
              </a:rPr>
              <a:t>JUNIOR </a:t>
            </a:r>
            <a:r>
              <a:rPr lang="en-US" sz="2000" b="1" dirty="0" smtClean="0">
                <a:latin typeface="Baskerville Old Face" pitchFamily="18" charset="0"/>
                <a:cs typeface="Arial" pitchFamily="34" charset="0"/>
              </a:rPr>
              <a:t>A2</a:t>
            </a:r>
            <a:endParaRPr lang="ru-RU" sz="2000" b="1" dirty="0">
              <a:latin typeface="Constantia" pitchFamily="18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35150" y="549275"/>
            <a:ext cx="5357813" cy="51911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  <a:latin typeface="+mn-lt"/>
              </a:rPr>
              <a:t>Экзамен по французскому языку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39552" y="4725144"/>
            <a:ext cx="3384376" cy="83099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Baskerville Old Face" pitchFamily="18" charset="0"/>
                <a:cs typeface="Arial" pitchFamily="34" charset="0"/>
              </a:rPr>
              <a:t>75 </a:t>
            </a:r>
            <a:r>
              <a:rPr lang="ru-RU" sz="2400" b="1" dirty="0" smtClean="0">
                <a:solidFill>
                  <a:srgbClr val="FF0000"/>
                </a:solidFill>
                <a:latin typeface="Baskerville Old Face" pitchFamily="18" charset="0"/>
                <a:cs typeface="Arial" pitchFamily="34" charset="0"/>
              </a:rPr>
              <a:t>баллов и выше –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FF0000"/>
                </a:solidFill>
                <a:latin typeface="Baskerville Old Face" pitchFamily="18" charset="0"/>
                <a:cs typeface="Arial" pitchFamily="34" charset="0"/>
              </a:rPr>
              <a:t>гарантия поступления</a:t>
            </a:r>
            <a:endParaRPr lang="ru-RU" sz="2400" b="1" dirty="0">
              <a:solidFill>
                <a:srgbClr val="FF0000"/>
              </a:solidFill>
              <a:latin typeface="Constantia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024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0244" name="Содержимое 3" descr="phoca_thumb_l_dscn107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85750"/>
            <a:ext cx="8501063" cy="637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Рисунок 6" descr="DELF_B1_01_1___HI_98697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361950"/>
            <a:ext cx="8572500" cy="613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extBox 15"/>
          <p:cNvSpPr txBox="1">
            <a:spLocks noChangeArrowheads="1"/>
          </p:cNvSpPr>
          <p:nvPr/>
        </p:nvSpPr>
        <p:spPr bwMode="auto">
          <a:xfrm>
            <a:off x="3492500" y="1196975"/>
            <a:ext cx="29098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FF0000"/>
                </a:solidFill>
                <a:latin typeface="Calibri" pitchFamily="34" charset="0"/>
              </a:rPr>
              <a:t>9 класс: «ГИА»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835150" y="549275"/>
            <a:ext cx="5357813" cy="51911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  <a:latin typeface="+mn-lt"/>
              </a:rPr>
              <a:t>Экзамен по французскому языку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57808"/>
            <a:ext cx="8229600" cy="1143000"/>
          </a:xfrm>
        </p:spPr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378906"/>
            <a:ext cx="7149949" cy="5362462"/>
          </a:xfrm>
        </p:spPr>
      </p:pic>
    </p:spTree>
    <p:extLst>
      <p:ext uri="{BB962C8B-B14F-4D97-AF65-F5344CB8AC3E}">
        <p14:creationId xmlns:p14="http://schemas.microsoft.com/office/powerpoint/2010/main" val="35349050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/>
          <a:lstStyle/>
          <a:p>
            <a:r>
              <a:rPr lang="ru-RU" sz="4800" b="1" dirty="0">
                <a:solidFill>
                  <a:srgbClr val="FF0000"/>
                </a:solidFill>
              </a:rPr>
              <a:t>10 класс </a:t>
            </a: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FF0000"/>
                </a:solidFill>
              </a:rPr>
              <a:t>Защита группового научно-творческого </a:t>
            </a:r>
            <a:r>
              <a:rPr lang="ru-RU" b="1" dirty="0" smtClean="0">
                <a:solidFill>
                  <a:srgbClr val="FF0000"/>
                </a:solidFill>
              </a:rPr>
              <a:t>проекта</a:t>
            </a:r>
            <a:endParaRPr lang="ru-RU" dirty="0"/>
          </a:p>
        </p:txBody>
      </p:sp>
      <p:pic>
        <p:nvPicPr>
          <p:cNvPr id="2052" name="Picture 4" descr="https://pp.userapi.com/Y2973Op9iN_fFA4NDahMw3McfLzVN0aeizkEyg/3LEYtcQfpeM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55" r="16451" b="6601"/>
          <a:stretch/>
        </p:blipFill>
        <p:spPr bwMode="auto">
          <a:xfrm>
            <a:off x="179512" y="2564904"/>
            <a:ext cx="4248472" cy="3422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pp.userapi.com/RylaasM5RcaLd4wQVEeW0Djy-8BAqxG2DDr-cg/TnPq6xhVOxw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4930" y="2564904"/>
            <a:ext cx="4559558" cy="3419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79366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1143000"/>
          </a:xfrm>
        </p:spPr>
        <p:txBody>
          <a:bodyPr/>
          <a:lstStyle/>
          <a:p>
            <a:r>
              <a:rPr lang="ru-RU" sz="4800" b="1" dirty="0" smtClean="0"/>
              <a:t>ПРОЕКТ</a:t>
            </a:r>
            <a:endParaRPr lang="ru-RU" sz="4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256584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 smtClean="0"/>
              <a:t>Серьезная </a:t>
            </a:r>
            <a:r>
              <a:rPr lang="ru-RU" b="1" dirty="0" smtClean="0"/>
              <a:t>итоговая работа</a:t>
            </a:r>
            <a:r>
              <a:rPr lang="ru-RU" dirty="0" smtClean="0"/>
              <a:t>, успешная защита которой является одним из необходимых условий для  получения учащимися </a:t>
            </a:r>
            <a:r>
              <a:rPr lang="ru-RU" b="1" dirty="0" smtClean="0"/>
              <a:t>сертификата </a:t>
            </a:r>
            <a:r>
              <a:rPr lang="ru-RU" dirty="0" smtClean="0"/>
              <a:t>Посольства</a:t>
            </a:r>
            <a:r>
              <a:rPr lang="ru-RU" b="1" dirty="0" smtClean="0"/>
              <a:t> </a:t>
            </a:r>
            <a:r>
              <a:rPr lang="ru-RU" dirty="0"/>
              <a:t>Французской Республики </a:t>
            </a:r>
            <a:r>
              <a:rPr lang="ru-RU" dirty="0" smtClean="0"/>
              <a:t>об </a:t>
            </a:r>
            <a:r>
              <a:rPr lang="ru-RU" dirty="0"/>
              <a:t>окончании Двуязычного </a:t>
            </a:r>
            <a:r>
              <a:rPr lang="ru-RU" dirty="0" smtClean="0"/>
              <a:t>отделения (вручается в конце 11 класса вместе с аттестатом). </a:t>
            </a:r>
          </a:p>
          <a:p>
            <a:pPr marL="0" indent="0" algn="just">
              <a:buNone/>
            </a:pPr>
            <a:endParaRPr lang="ru-RU" sz="1100" dirty="0"/>
          </a:p>
          <a:p>
            <a:pPr marL="0" indent="0" algn="just">
              <a:buNone/>
            </a:pPr>
            <a:r>
              <a:rPr lang="ru-RU" dirty="0" smtClean="0"/>
              <a:t>Ежегодно тема </a:t>
            </a:r>
            <a:r>
              <a:rPr lang="ru-RU" dirty="0" smtClean="0"/>
              <a:t>ПРОЕКТА</a:t>
            </a:r>
            <a:r>
              <a:rPr lang="en-US" dirty="0" smtClean="0"/>
              <a:t> </a:t>
            </a:r>
            <a:r>
              <a:rPr lang="ru-RU" dirty="0" smtClean="0"/>
              <a:t>меняется, являясь </a:t>
            </a:r>
            <a:r>
              <a:rPr lang="en-US" dirty="0" smtClean="0"/>
              <a:t>o</a:t>
            </a:r>
            <a:r>
              <a:rPr lang="ru-RU" dirty="0" err="1" smtClean="0"/>
              <a:t>бщей</a:t>
            </a:r>
            <a:r>
              <a:rPr lang="ru-RU" dirty="0" smtClean="0"/>
              <a:t> для всех учащихся двуязычных отделений России.</a:t>
            </a:r>
          </a:p>
          <a:p>
            <a:pPr marL="0" indent="0" algn="just">
              <a:buNone/>
            </a:pPr>
            <a:endParaRPr lang="ru-RU" dirty="0" smtClean="0"/>
          </a:p>
          <a:p>
            <a:pPr marL="0" indent="0" algn="just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16354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ru-RU" b="1" dirty="0" smtClean="0"/>
              <a:t>Темы </a:t>
            </a:r>
            <a:r>
              <a:rPr lang="ru-RU" b="1" dirty="0" smtClean="0"/>
              <a:t>ПРОЕКТОВ</a:t>
            </a:r>
            <a:endParaRPr lang="ru-RU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03" b="30862"/>
          <a:stretch/>
        </p:blipFill>
        <p:spPr bwMode="auto">
          <a:xfrm>
            <a:off x="1043608" y="3818990"/>
            <a:ext cx="7397184" cy="2922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3275856" y="1700808"/>
            <a:ext cx="5400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/>
            <a:r>
              <a:rPr lang="ru-RU" sz="2400" dirty="0" smtClean="0"/>
              <a:t>2017 </a:t>
            </a:r>
            <a:r>
              <a:rPr lang="ru-RU" sz="2400" dirty="0" smtClean="0"/>
              <a:t>– Ответственность</a:t>
            </a:r>
          </a:p>
          <a:p>
            <a:pPr algn="l"/>
            <a:r>
              <a:rPr lang="ru-RU" sz="2400" dirty="0" smtClean="0"/>
              <a:t>2018 – Кризис и </a:t>
            </a:r>
            <a:r>
              <a:rPr lang="ru-RU" sz="2400" dirty="0" smtClean="0"/>
              <a:t>прогресс</a:t>
            </a:r>
          </a:p>
          <a:p>
            <a:pPr algn="l"/>
            <a:r>
              <a:rPr lang="ru-RU" sz="2400" dirty="0" smtClean="0"/>
              <a:t>2019 – Равенство мужчин и женщин; Устойчивое развитие</a:t>
            </a:r>
          </a:p>
          <a:p>
            <a:pPr algn="l"/>
            <a:r>
              <a:rPr lang="ru-RU" sz="2400" dirty="0" smtClean="0"/>
              <a:t>2021 – Память и воспоминания; Культура в эпоху цифровых технологий</a:t>
            </a:r>
            <a:endParaRPr lang="ru-RU" sz="24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03" r="10512"/>
          <a:stretch/>
        </p:blipFill>
        <p:spPr bwMode="auto">
          <a:xfrm>
            <a:off x="128988" y="836712"/>
            <a:ext cx="2732616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83038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99392"/>
            <a:ext cx="8229600" cy="1143000"/>
          </a:xfrm>
        </p:spPr>
        <p:txBody>
          <a:bodyPr/>
          <a:lstStyle/>
          <a:p>
            <a:r>
              <a:rPr lang="ru-RU" b="1" dirty="0" smtClean="0"/>
              <a:t>Этапы проектной работы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908720"/>
            <a:ext cx="8712968" cy="4525963"/>
          </a:xfrm>
        </p:spPr>
        <p:txBody>
          <a:bodyPr/>
          <a:lstStyle/>
          <a:p>
            <a:r>
              <a:rPr lang="ru-RU" sz="2800" dirty="0" smtClean="0"/>
              <a:t>В рамках заявленной общей темы выбрать свою, более </a:t>
            </a:r>
            <a:r>
              <a:rPr lang="ru-RU" sz="2800" dirty="0" smtClean="0"/>
              <a:t>узкую.</a:t>
            </a:r>
            <a:endParaRPr lang="ru-RU" sz="2800" dirty="0"/>
          </a:p>
          <a:p>
            <a:r>
              <a:rPr lang="ru-RU" sz="2800" dirty="0"/>
              <a:t>Обозначить </a:t>
            </a:r>
            <a:r>
              <a:rPr lang="ru-RU" sz="2800" dirty="0" err="1"/>
              <a:t>проблемность</a:t>
            </a:r>
            <a:r>
              <a:rPr lang="ru-RU" sz="2800" dirty="0"/>
              <a:t> и актуальность выбранной </a:t>
            </a:r>
            <a:r>
              <a:rPr lang="ru-RU" sz="2800" dirty="0" smtClean="0"/>
              <a:t>темы.</a:t>
            </a:r>
            <a:endParaRPr lang="ru-RU" sz="2800" dirty="0"/>
          </a:p>
          <a:p>
            <a:r>
              <a:rPr lang="ru-RU" sz="2800" dirty="0" smtClean="0"/>
              <a:t>Определиться </a:t>
            </a:r>
            <a:r>
              <a:rPr lang="ru-RU" sz="2800" dirty="0"/>
              <a:t>с форматом итогового «продукта», который </a:t>
            </a:r>
            <a:r>
              <a:rPr lang="ru-RU" sz="2800" dirty="0" smtClean="0"/>
              <a:t>будет представлен </a:t>
            </a:r>
            <a:r>
              <a:rPr lang="ru-RU" sz="2800" dirty="0"/>
              <a:t>в конце </a:t>
            </a:r>
            <a:r>
              <a:rPr lang="ru-RU" sz="2800" dirty="0" smtClean="0"/>
              <a:t>года (видео, журнал, реклама и т.п.).</a:t>
            </a:r>
          </a:p>
          <a:p>
            <a:r>
              <a:rPr lang="ru-RU" sz="2800" dirty="0" smtClean="0"/>
              <a:t>Используя </a:t>
            </a:r>
            <a:r>
              <a:rPr lang="ru-RU" sz="2800" dirty="0"/>
              <a:t>знания </a:t>
            </a:r>
            <a:r>
              <a:rPr lang="ru-RU" sz="2800" dirty="0" smtClean="0"/>
              <a:t>французского языка и нелингвистических дисциплин, </a:t>
            </a:r>
            <a:r>
              <a:rPr lang="ru-RU" sz="2800" dirty="0"/>
              <a:t>создать </a:t>
            </a:r>
            <a:r>
              <a:rPr lang="ru-RU" sz="2800" dirty="0" smtClean="0"/>
              <a:t>ПРОДУКТ</a:t>
            </a:r>
            <a:r>
              <a:rPr lang="en-US" sz="2800" dirty="0" smtClean="0"/>
              <a:t> </a:t>
            </a:r>
            <a:r>
              <a:rPr lang="ru-RU" sz="2800" dirty="0"/>
              <a:t>на французском языке</a:t>
            </a:r>
            <a:r>
              <a:rPr lang="ru-RU" sz="2800" dirty="0" smtClean="0"/>
              <a:t>.</a:t>
            </a:r>
          </a:p>
          <a:p>
            <a:r>
              <a:rPr lang="ru-RU" sz="2800" dirty="0" smtClean="0"/>
              <a:t>С помощью созданного </a:t>
            </a:r>
            <a:r>
              <a:rPr lang="ru-RU" sz="2800" dirty="0" smtClean="0"/>
              <a:t>ПРОДУКТА</a:t>
            </a:r>
            <a:r>
              <a:rPr lang="en-US" sz="2800" dirty="0" smtClean="0"/>
              <a:t>  </a:t>
            </a:r>
            <a:r>
              <a:rPr lang="ru-RU" sz="2800" dirty="0" smtClean="0"/>
              <a:t>ответить на вопрос, поставленный в начале работы.</a:t>
            </a:r>
            <a:endParaRPr lang="ru-RU" sz="2800" dirty="0"/>
          </a:p>
          <a:p>
            <a:pPr marL="0" indent="0">
              <a:buNone/>
            </a:pP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7909121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ru-RU" sz="3200" b="1" dirty="0" smtClean="0"/>
              <a:t>ПРОДУКТЫ</a:t>
            </a:r>
            <a:r>
              <a:rPr lang="en-US" sz="3200" b="1" dirty="0" smtClean="0"/>
              <a:t> </a:t>
            </a:r>
            <a:r>
              <a:rPr lang="ru-RU" sz="3200" b="1" dirty="0" smtClean="0"/>
              <a:t>на тему «ОТВЕТСТВЕННОСТЬ»</a:t>
            </a:r>
            <a:r>
              <a:rPr lang="en-US" sz="3200" b="1" dirty="0"/>
              <a:t/>
            </a:r>
            <a:br>
              <a:rPr lang="en-US" sz="3200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/>
          <a:lstStyle/>
          <a:p>
            <a:r>
              <a:rPr lang="ru-RU" sz="2800" b="1" i="1" dirty="0" smtClean="0"/>
              <a:t>«</a:t>
            </a:r>
            <a:r>
              <a:rPr lang="ru-RU" sz="2800" b="1" i="1" dirty="0"/>
              <a:t>Интеллектуальная собственность»</a:t>
            </a:r>
            <a:r>
              <a:rPr lang="ru-RU" sz="2800" dirty="0"/>
              <a:t> - социальная </a:t>
            </a:r>
            <a:r>
              <a:rPr lang="ru-RU" sz="2800" dirty="0" err="1"/>
              <a:t>видеореклама</a:t>
            </a:r>
            <a:r>
              <a:rPr lang="ru-RU" sz="2800" dirty="0"/>
              <a:t>. </a:t>
            </a:r>
          </a:p>
          <a:p>
            <a:r>
              <a:rPr lang="ru-RU" sz="2800" b="1" i="1" dirty="0" smtClean="0"/>
              <a:t>«</a:t>
            </a:r>
            <a:r>
              <a:rPr lang="ru-RU" sz="2800" b="1" i="1" dirty="0"/>
              <a:t>Патриотизм как форма ответственности» </a:t>
            </a:r>
            <a:r>
              <a:rPr lang="ru-RU" sz="2800" dirty="0"/>
              <a:t>- социальный видеоролик.  </a:t>
            </a:r>
          </a:p>
          <a:p>
            <a:r>
              <a:rPr lang="ru-RU" sz="2800" b="1" i="1" dirty="0"/>
              <a:t>«Человеческий фактор» </a:t>
            </a:r>
            <a:r>
              <a:rPr lang="ru-RU" sz="2800" dirty="0"/>
              <a:t>- электронный </a:t>
            </a:r>
            <a:r>
              <a:rPr lang="ru-RU" sz="2800" dirty="0" smtClean="0"/>
              <a:t>журнал </a:t>
            </a:r>
            <a:r>
              <a:rPr lang="ru-RU" sz="2800" dirty="0"/>
              <a:t>«Ответственная молодежь». </a:t>
            </a:r>
          </a:p>
          <a:p>
            <a:r>
              <a:rPr lang="ru-RU" sz="2800" b="1" i="1" dirty="0" smtClean="0"/>
              <a:t>«</a:t>
            </a:r>
            <a:r>
              <a:rPr lang="ru-RU" sz="2800" b="1" i="1" dirty="0"/>
              <a:t>Ответственность велосипедистов» </a:t>
            </a:r>
            <a:r>
              <a:rPr lang="ru-RU" sz="2800" dirty="0"/>
              <a:t>- социальная акция на улицах совместно с ГИБДД.  </a:t>
            </a:r>
          </a:p>
          <a:p>
            <a:r>
              <a:rPr lang="ru-RU" sz="2800" b="1" i="1" dirty="0" smtClean="0"/>
              <a:t>«</a:t>
            </a:r>
            <a:r>
              <a:rPr lang="ru-RU" sz="2800" b="1" i="1" dirty="0"/>
              <a:t>Ответственность за животных» </a:t>
            </a:r>
            <a:r>
              <a:rPr lang="ru-RU" sz="2800" dirty="0"/>
              <a:t>- презентация благотворительной акции в помощь приюту для животных. </a:t>
            </a:r>
          </a:p>
          <a:p>
            <a:pPr marL="0" indent="0">
              <a:buNone/>
            </a:pP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7480874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717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7172" name="Рисунок 6" descr="DELF_B1_01_1___HI_98697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361950"/>
            <a:ext cx="8572500" cy="613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4643438" y="2028825"/>
            <a:ext cx="500062" cy="40005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latin typeface="Baskerville Old Face" pitchFamily="18" charset="0"/>
                <a:cs typeface="Arial" pitchFamily="34" charset="0"/>
              </a:rPr>
              <a:t>B2</a:t>
            </a:r>
            <a:endParaRPr lang="ru-RU" sz="2000" b="1" dirty="0">
              <a:latin typeface="Constantia" pitchFamily="18" charset="0"/>
              <a:cs typeface="Arial" pitchFamily="34" charset="0"/>
            </a:endParaRPr>
          </a:p>
        </p:txBody>
      </p:sp>
      <p:sp>
        <p:nvSpPr>
          <p:cNvPr id="7174" name="TextBox 13"/>
          <p:cNvSpPr txBox="1">
            <a:spLocks noChangeArrowheads="1"/>
          </p:cNvSpPr>
          <p:nvPr/>
        </p:nvSpPr>
        <p:spPr bwMode="auto">
          <a:xfrm>
            <a:off x="1763713" y="1196975"/>
            <a:ext cx="5715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FF0000"/>
                </a:solidFill>
                <a:latin typeface="Calibri" pitchFamily="34" charset="0"/>
              </a:rPr>
              <a:t>11 класс: «ЕГЭ. Сертификат Посольства Франции»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835150" y="549275"/>
            <a:ext cx="5357813" cy="51911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  <a:latin typeface="+mn-lt"/>
              </a:rPr>
              <a:t>Экзамен по французскому языку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4" descr="DELF_B1_01_1___HI_98697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361950"/>
            <a:ext cx="8572500" cy="613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Содержимое 3" descr="DalfC1-2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873" t="1250"/>
          <a:stretch>
            <a:fillRect/>
          </a:stretch>
        </p:blipFill>
        <p:spPr>
          <a:xfrm>
            <a:off x="396875" y="571500"/>
            <a:ext cx="8247063" cy="5734050"/>
          </a:xfrm>
        </p:spPr>
      </p:pic>
      <p:sp>
        <p:nvSpPr>
          <p:cNvPr id="9220" name="TextBox 6"/>
          <p:cNvSpPr txBox="1">
            <a:spLocks noChangeArrowheads="1"/>
          </p:cNvSpPr>
          <p:nvPr/>
        </p:nvSpPr>
        <p:spPr bwMode="auto">
          <a:xfrm>
            <a:off x="2143125" y="1000125"/>
            <a:ext cx="48577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FF0000"/>
                </a:solidFill>
              </a:rPr>
              <a:t>11 класс и выпускники</a:t>
            </a:r>
            <a:r>
              <a:rPr lang="ru-RU" sz="2000" b="1">
                <a:solidFill>
                  <a:srgbClr val="FF0000"/>
                </a:solidFill>
                <a:latin typeface="Calibri" pitchFamily="34" charset="0"/>
              </a:rPr>
              <a:t>:</a:t>
            </a:r>
            <a:endParaRPr lang="ru-RU" sz="2000" b="1">
              <a:solidFill>
                <a:srgbClr val="FF0000"/>
              </a:solidFill>
            </a:endParaRPr>
          </a:p>
          <a:p>
            <a:pPr algn="ctr"/>
            <a:r>
              <a:rPr lang="ru-RU" sz="2000" b="1">
                <a:solidFill>
                  <a:srgbClr val="FF0000"/>
                </a:solidFill>
                <a:latin typeface="Calibri" pitchFamily="34" charset="0"/>
              </a:rPr>
              <a:t> «</a:t>
            </a:r>
            <a:r>
              <a:rPr lang="ru-RU" sz="2000" b="1">
                <a:solidFill>
                  <a:srgbClr val="FF0000"/>
                </a:solidFill>
              </a:rPr>
              <a:t>нет предела совершенству</a:t>
            </a:r>
            <a:r>
              <a:rPr lang="ru-RU" sz="2000" b="1">
                <a:solidFill>
                  <a:srgbClr val="FF0000"/>
                </a:solidFill>
                <a:latin typeface="Calibri" pitchFamily="34" charset="0"/>
              </a:rPr>
              <a:t>» </a:t>
            </a:r>
          </a:p>
        </p:txBody>
      </p:sp>
      <p:pic>
        <p:nvPicPr>
          <p:cNvPr id="5" name="Объект 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6372" y="2852936"/>
            <a:ext cx="4493010" cy="33731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Всероссийская олимпиада по французскому языку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44824"/>
            <a:ext cx="4226595" cy="3168352"/>
          </a:xfrm>
        </p:spPr>
      </p:pic>
      <p:pic>
        <p:nvPicPr>
          <p:cNvPr id="4098" name="Picture 2" descr="http://ecolecousteau.ru/images/news/mart19/fr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51" t="4675" r="8564"/>
          <a:stretch/>
        </p:blipFill>
        <p:spPr bwMode="auto">
          <a:xfrm>
            <a:off x="4405745" y="2549236"/>
            <a:ext cx="4599710" cy="4085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850702"/>
            <a:ext cx="8507288" cy="257829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НАШИ  ДЕЛА</a:t>
            </a:r>
            <a:r>
              <a:rPr lang="ru-RU" sz="2800" dirty="0" smtClean="0">
                <a:solidFill>
                  <a:srgbClr val="FF0000"/>
                </a:solidFill>
              </a:rPr>
              <a:t/>
            </a:r>
            <a:br>
              <a:rPr lang="ru-RU" sz="2800" dirty="0" smtClean="0">
                <a:solidFill>
                  <a:srgbClr val="FF0000"/>
                </a:solidFill>
              </a:rPr>
            </a:br>
            <a:r>
              <a:rPr lang="ru-RU" sz="2800" dirty="0" smtClean="0"/>
              <a:t>Начало </a:t>
            </a:r>
            <a:r>
              <a:rPr lang="ru-RU" sz="2800" dirty="0" smtClean="0"/>
              <a:t>учебного года – двуязычное 1 сентября</a:t>
            </a:r>
            <a:br>
              <a:rPr lang="ru-RU" sz="2800" dirty="0" smtClean="0"/>
            </a:br>
            <a:r>
              <a:rPr lang="ru-RU" sz="2800" dirty="0" smtClean="0"/>
              <a:t>Двуязычный Новый год</a:t>
            </a:r>
            <a:br>
              <a:rPr lang="ru-RU" sz="2800" dirty="0" smtClean="0"/>
            </a:br>
            <a:r>
              <a:rPr lang="ru-RU" sz="2800" dirty="0" smtClean="0"/>
              <a:t>Участие </a:t>
            </a:r>
            <a:r>
              <a:rPr lang="ru-RU" sz="2800" dirty="0" smtClean="0"/>
              <a:t>в международных и </a:t>
            </a:r>
            <a:r>
              <a:rPr lang="ru-RU" sz="2800" dirty="0" smtClean="0"/>
              <a:t>городских мероприятиях</a:t>
            </a:r>
            <a:br>
              <a:rPr lang="ru-RU" sz="2800" dirty="0" smtClean="0"/>
            </a:br>
            <a:r>
              <a:rPr lang="ru-RU" sz="2800" dirty="0" smtClean="0"/>
              <a:t>Организация </a:t>
            </a:r>
            <a:r>
              <a:rPr lang="ru-RU" sz="2800" dirty="0"/>
              <a:t>и проведение школьных </a:t>
            </a:r>
            <a:r>
              <a:rPr lang="ru-RU" sz="2800" dirty="0" smtClean="0"/>
              <a:t>мероприятий</a:t>
            </a:r>
            <a:br>
              <a:rPr lang="ru-RU" sz="2800" dirty="0" smtClean="0"/>
            </a:br>
            <a:r>
              <a:rPr lang="ru-RU" sz="2800" dirty="0" err="1" smtClean="0"/>
              <a:t>Волонтерство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568402"/>
            <a:ext cx="4038600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3568402"/>
            <a:ext cx="4038600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89315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5400" b="1" spc="300" dirty="0" smtClean="0">
                <a:solidFill>
                  <a:srgbClr val="C00000"/>
                </a:solidFill>
                <a:latin typeface="Monotype Corsiva" pitchFamily="66" charset="0"/>
              </a:rPr>
              <a:t/>
            </a:r>
            <a:br>
              <a:rPr lang="ru-RU" sz="5400" b="1" spc="300" dirty="0" smtClean="0">
                <a:solidFill>
                  <a:srgbClr val="C00000"/>
                </a:solidFill>
                <a:latin typeface="Monotype Corsiva" pitchFamily="66" charset="0"/>
              </a:rPr>
            </a:br>
            <a:r>
              <a:rPr lang="ru-RU" sz="5000" b="1" spc="300" dirty="0" smtClean="0">
                <a:solidFill>
                  <a:srgbClr val="C00000"/>
                </a:solidFill>
                <a:latin typeface="Monotype Corsiva" pitchFamily="66" charset="0"/>
              </a:rPr>
              <a:t>Наши традиции:</a:t>
            </a:r>
            <a:br>
              <a:rPr lang="ru-RU" sz="5000" b="1" spc="300" dirty="0" smtClean="0">
                <a:solidFill>
                  <a:srgbClr val="C00000"/>
                </a:solidFill>
                <a:latin typeface="Monotype Corsiva" pitchFamily="66" charset="0"/>
              </a:rPr>
            </a:br>
            <a:r>
              <a:rPr lang="en-US" sz="5000" b="1" spc="300" dirty="0">
                <a:solidFill>
                  <a:srgbClr val="C00000"/>
                </a:solidFill>
                <a:latin typeface="Monotype Corsiva" pitchFamily="66" charset="0"/>
              </a:rPr>
              <a:t>No</a:t>
            </a:r>
            <a:r>
              <a:rPr lang="ru-RU" sz="5000" b="1" spc="300" dirty="0">
                <a:solidFill>
                  <a:srgbClr val="C00000"/>
                </a:solidFill>
                <a:latin typeface="Monotype Corsiva" pitchFamily="66" charset="0"/>
              </a:rPr>
              <a:t>ё</a:t>
            </a:r>
            <a:r>
              <a:rPr lang="en-US" sz="5000" b="1" spc="300" dirty="0">
                <a:solidFill>
                  <a:srgbClr val="C00000"/>
                </a:solidFill>
                <a:latin typeface="Monotype Corsiva" pitchFamily="66" charset="0"/>
              </a:rPr>
              <a:t>l </a:t>
            </a:r>
            <a:r>
              <a:rPr lang="en-US" sz="5000" b="1" spc="300" dirty="0" err="1">
                <a:solidFill>
                  <a:srgbClr val="C00000"/>
                </a:solidFill>
                <a:latin typeface="Monotype Corsiva" pitchFamily="66" charset="0"/>
              </a:rPr>
              <a:t>bilingue</a:t>
            </a:r>
            <a:endParaRPr lang="ru-RU" sz="50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45" y="2204864"/>
            <a:ext cx="4418713" cy="3312368"/>
          </a:xfrm>
        </p:spPr>
      </p:pic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6411" y="2204864"/>
            <a:ext cx="4416490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811</TotalTime>
  <Words>256</Words>
  <Application>Microsoft Office PowerPoint</Application>
  <PresentationFormat>Экран (4:3)</PresentationFormat>
  <Paragraphs>63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Baskerville Old Face</vt:lpstr>
      <vt:lpstr>Calibri</vt:lpstr>
      <vt:lpstr>Constantia</vt:lpstr>
      <vt:lpstr>Monotype Corsiva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  <vt:lpstr>10 класс  Защита группового научно-творческого проекта</vt:lpstr>
      <vt:lpstr>ПРОЕКТ</vt:lpstr>
      <vt:lpstr>Темы ПРОЕКТОВ</vt:lpstr>
      <vt:lpstr>Этапы проектной работы</vt:lpstr>
      <vt:lpstr> ПРОДУКТЫ на тему «ОТВЕТСТВЕННОСТЬ» </vt:lpstr>
      <vt:lpstr>Презентация PowerPoint</vt:lpstr>
      <vt:lpstr>Презентация PowerPoint</vt:lpstr>
      <vt:lpstr>Всероссийская олимпиада по французскому языку</vt:lpstr>
      <vt:lpstr>НАШИ  ДЕЛА Начало учебного года – двуязычное 1 сентября Двуязычный Новый год Участие в международных и городских мероприятиях Организация и проведение школьных мероприятий Волонтерство  </vt:lpstr>
      <vt:lpstr> Наши традиции: Noёl bilingue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ilina</dc:creator>
  <cp:lastModifiedBy>Анастасия Озерова</cp:lastModifiedBy>
  <cp:revision>42</cp:revision>
  <dcterms:created xsi:type="dcterms:W3CDTF">2012-06-18T08:57:44Z</dcterms:created>
  <dcterms:modified xsi:type="dcterms:W3CDTF">2021-12-03T12:47:44Z</dcterms:modified>
</cp:coreProperties>
</file>